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59" r:id="rId5"/>
    <p:sldId id="263" r:id="rId6"/>
    <p:sldId id="262" r:id="rId7"/>
    <p:sldId id="261" r:id="rId8"/>
    <p:sldId id="258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cket.chat/blog/open-source-software-advantages" TargetMode="External"/><Relationship Id="rId2" Type="http://schemas.openxmlformats.org/officeDocument/2006/relationships/hyperlink" Target="https://opensource.com/resources/what-open-sourc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PVD1LNDxOnc" TargetMode="External"/><Relationship Id="rId4" Type="http://schemas.openxmlformats.org/officeDocument/2006/relationships/hyperlink" Target="https://www.youtube.com/watch?v=8lGpZkjnkt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H" dirty="0" smtClean="0"/>
              <a:t>Open-source software</a:t>
            </a:r>
            <a:endParaRPr lang="en-P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PH" dirty="0" smtClean="0"/>
              <a:t>Benefits, adoption in enterprise and best practices for open-source development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84073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Open-source software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4687908"/>
            <a:ext cx="9905999" cy="1747235"/>
          </a:xfrm>
        </p:spPr>
        <p:txBody>
          <a:bodyPr/>
          <a:lstStyle/>
          <a:p>
            <a:r>
              <a:rPr lang="en-PH" dirty="0" smtClean="0"/>
              <a:t>Software that can be inspected, modified and enhanced by </a:t>
            </a:r>
            <a:r>
              <a:rPr lang="en-PH" b="1" dirty="0" smtClean="0"/>
              <a:t>contributors</a:t>
            </a:r>
            <a:endParaRPr lang="en-PH" dirty="0"/>
          </a:p>
          <a:p>
            <a:r>
              <a:rPr lang="en-PH" dirty="0" smtClean="0"/>
              <a:t>Freedom</a:t>
            </a:r>
          </a:p>
          <a:p>
            <a:r>
              <a:rPr lang="en-PH" dirty="0" smtClean="0"/>
              <a:t>Open community of contribution</a:t>
            </a:r>
          </a:p>
          <a:p>
            <a:endParaRPr lang="en-PH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679" y="1769055"/>
            <a:ext cx="4078846" cy="27192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525" y="1769055"/>
            <a:ext cx="4078847" cy="271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6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Open-source software</a:t>
            </a:r>
            <a:endParaRPr lang="en-P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1815921"/>
            <a:ext cx="2373160" cy="23632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4311132"/>
            <a:ext cx="3209544" cy="17331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065" y="1497098"/>
            <a:ext cx="2709607" cy="28140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318" y="4179193"/>
            <a:ext cx="3127420" cy="23455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266" y="4452379"/>
            <a:ext cx="1799191" cy="17991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905" y="1536206"/>
            <a:ext cx="2922701" cy="29227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247" y="3667258"/>
            <a:ext cx="2428875" cy="2857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428" y="2003384"/>
            <a:ext cx="3040520" cy="152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3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4444" y="142000"/>
            <a:ext cx="9905998" cy="1478570"/>
          </a:xfrm>
        </p:spPr>
        <p:txBody>
          <a:bodyPr/>
          <a:lstStyle/>
          <a:p>
            <a:r>
              <a:rPr lang="en-PH" dirty="0" smtClean="0"/>
              <a:t>benefits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4444" y="1734331"/>
            <a:ext cx="9905999" cy="474374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PH" sz="1800" dirty="0" smtClean="0"/>
              <a:t>Absolute transparency</a:t>
            </a:r>
          </a:p>
          <a:p>
            <a:pPr marL="457200" indent="-457200">
              <a:buFont typeface="+mj-lt"/>
              <a:buAutoNum type="arabicPeriod"/>
            </a:pPr>
            <a:r>
              <a:rPr lang="en-PH" sz="1800" dirty="0" smtClean="0"/>
              <a:t>Flexibility</a:t>
            </a:r>
          </a:p>
          <a:p>
            <a:pPr marL="457200" indent="-457200">
              <a:buFont typeface="+mj-lt"/>
              <a:buAutoNum type="arabicPeriod"/>
            </a:pPr>
            <a:r>
              <a:rPr lang="en-PH" sz="1800" dirty="0" smtClean="0"/>
              <a:t>Agility</a:t>
            </a:r>
          </a:p>
          <a:p>
            <a:pPr marL="457200" indent="-457200">
              <a:buFont typeface="+mj-lt"/>
              <a:buAutoNum type="arabicPeriod"/>
            </a:pPr>
            <a:r>
              <a:rPr lang="en-PH" sz="1800" dirty="0" smtClean="0"/>
              <a:t>Enhanced security</a:t>
            </a:r>
          </a:p>
          <a:p>
            <a:pPr marL="457200" indent="-457200">
              <a:buFont typeface="+mj-lt"/>
              <a:buAutoNum type="arabicPeriod"/>
            </a:pPr>
            <a:r>
              <a:rPr lang="en-PH" sz="1800" dirty="0" smtClean="0"/>
              <a:t>Cost-efficiency</a:t>
            </a:r>
          </a:p>
          <a:p>
            <a:pPr marL="457200" indent="-457200">
              <a:buFont typeface="+mj-lt"/>
              <a:buAutoNum type="arabicPeriod"/>
            </a:pPr>
            <a:r>
              <a:rPr lang="en-PH" sz="1800" dirty="0" smtClean="0"/>
              <a:t>Starting out small</a:t>
            </a:r>
          </a:p>
          <a:p>
            <a:pPr marL="457200" indent="-457200">
              <a:buFont typeface="+mj-lt"/>
              <a:buAutoNum type="arabicPeriod"/>
            </a:pPr>
            <a:r>
              <a:rPr lang="en-PH" sz="1800" dirty="0" smtClean="0"/>
              <a:t>Powering the digital transformation</a:t>
            </a:r>
          </a:p>
          <a:p>
            <a:pPr marL="457200" indent="-457200">
              <a:buFont typeface="+mj-lt"/>
              <a:buAutoNum type="arabicPeriod"/>
            </a:pPr>
            <a:r>
              <a:rPr lang="en-PH" sz="1800" dirty="0" smtClean="0"/>
              <a:t>The open-source community</a:t>
            </a:r>
          </a:p>
          <a:p>
            <a:pPr marL="457200" indent="-457200">
              <a:buFont typeface="+mj-lt"/>
              <a:buAutoNum type="arabicPeriod"/>
            </a:pPr>
            <a:r>
              <a:rPr lang="en-PH" sz="1800" dirty="0" smtClean="0"/>
              <a:t>Attracting talent</a:t>
            </a:r>
          </a:p>
          <a:p>
            <a:pPr marL="457200" indent="-457200">
              <a:buFont typeface="+mj-lt"/>
              <a:buAutoNum type="arabicPeriod"/>
            </a:pPr>
            <a:r>
              <a:rPr lang="en-PH" sz="1800" dirty="0" smtClean="0"/>
              <a:t>No vendor lock-in</a:t>
            </a:r>
          </a:p>
          <a:p>
            <a:pPr marL="457200" indent="-457200">
              <a:buFont typeface="+mj-lt"/>
              <a:buAutoNum type="arabicPeriod"/>
            </a:pPr>
            <a:endParaRPr lang="en-PH" sz="1800" dirty="0" smtClean="0"/>
          </a:p>
          <a:p>
            <a:pPr marL="457200" indent="-457200">
              <a:buFont typeface="+mj-lt"/>
              <a:buAutoNum type="arabicPeriod"/>
            </a:pPr>
            <a:endParaRPr lang="en-PH" sz="1800" dirty="0"/>
          </a:p>
        </p:txBody>
      </p:sp>
    </p:spTree>
    <p:extLst>
      <p:ext uri="{BB962C8B-B14F-4D97-AF65-F5344CB8AC3E}">
        <p14:creationId xmlns:p14="http://schemas.microsoft.com/office/powerpoint/2010/main" val="421184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ADOPTION IN ENTERPRISE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PH" dirty="0" smtClean="0"/>
              <a:t>Reduced Costs and Simplified Operations</a:t>
            </a:r>
          </a:p>
          <a:p>
            <a:pPr marL="457200" indent="-457200">
              <a:buFont typeface="+mj-lt"/>
              <a:buAutoNum type="arabicPeriod"/>
            </a:pPr>
            <a:r>
              <a:rPr lang="en-PH" dirty="0" smtClean="0"/>
              <a:t>Direct Access to Customizable Code</a:t>
            </a:r>
          </a:p>
          <a:p>
            <a:pPr marL="457200" indent="-457200">
              <a:buFont typeface="+mj-lt"/>
              <a:buAutoNum type="arabicPeriod"/>
            </a:pPr>
            <a:r>
              <a:rPr lang="en-PH" dirty="0" smtClean="0"/>
              <a:t>Accelerated Innovation</a:t>
            </a:r>
          </a:p>
          <a:p>
            <a:pPr marL="457200" indent="-457200">
              <a:buFont typeface="+mj-lt"/>
              <a:buAutoNum type="arabicPeriod"/>
            </a:pPr>
            <a:r>
              <a:rPr lang="en-PH" dirty="0" smtClean="0"/>
              <a:t>Improved Interoperability</a:t>
            </a:r>
          </a:p>
          <a:p>
            <a:pPr marL="457200" indent="-457200">
              <a:buFont typeface="+mj-lt"/>
              <a:buAutoNum type="arabicPeriod"/>
            </a:pPr>
            <a:r>
              <a:rPr lang="en-PH" dirty="0" smtClean="0"/>
              <a:t>Superior Code Quality and Security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82315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Open-source software development</a:t>
            </a:r>
            <a:endParaRPr lang="en-PH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097088"/>
            <a:ext cx="3572255" cy="35722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18952" y="5898524"/>
            <a:ext cx="3670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Repository</a:t>
            </a:r>
            <a:endParaRPr lang="en-PH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327" y="1648495"/>
            <a:ext cx="2526169" cy="25261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30355" y="2766544"/>
            <a:ext cx="338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Contributors</a:t>
            </a:r>
            <a:endParaRPr lang="en-PH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686" y="4174664"/>
            <a:ext cx="2184810" cy="218481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830355" y="5300011"/>
            <a:ext cx="296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Committer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77562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Open-source software development</a:t>
            </a:r>
            <a:endParaRPr lang="en-PH" dirty="0"/>
          </a:p>
        </p:txBody>
      </p:sp>
      <p:sp>
        <p:nvSpPr>
          <p:cNvPr id="4" name="Rectangle 3"/>
          <p:cNvSpPr/>
          <p:nvPr/>
        </p:nvSpPr>
        <p:spPr>
          <a:xfrm>
            <a:off x="759854" y="3026535"/>
            <a:ext cx="3142445" cy="14037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 smtClean="0"/>
              <a:t>Repository</a:t>
            </a:r>
            <a:endParaRPr lang="en-PH" dirty="0"/>
          </a:p>
        </p:txBody>
      </p:sp>
      <p:sp>
        <p:nvSpPr>
          <p:cNvPr id="5" name="Rectangle 4"/>
          <p:cNvSpPr/>
          <p:nvPr/>
        </p:nvSpPr>
        <p:spPr>
          <a:xfrm>
            <a:off x="8126569" y="1777284"/>
            <a:ext cx="3193960" cy="180304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 smtClean="0"/>
              <a:t>Committer</a:t>
            </a:r>
            <a:endParaRPr lang="en-PH" dirty="0"/>
          </a:p>
        </p:txBody>
      </p:sp>
      <p:sp>
        <p:nvSpPr>
          <p:cNvPr id="7" name="Rectangle 6"/>
          <p:cNvSpPr/>
          <p:nvPr/>
        </p:nvSpPr>
        <p:spPr>
          <a:xfrm>
            <a:off x="7920505" y="5087155"/>
            <a:ext cx="3400023" cy="16227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 smtClean="0"/>
              <a:t>Contributor</a:t>
            </a:r>
            <a:endParaRPr lang="en-PH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2692676" y="4433669"/>
            <a:ext cx="5227829" cy="15341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954642">
            <a:off x="4507606" y="4685140"/>
            <a:ext cx="3013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Modifies code and asks for approval of pull request</a:t>
            </a:r>
            <a:endParaRPr lang="en-PH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3902299" y="2382592"/>
            <a:ext cx="4224270" cy="9659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20825523">
            <a:off x="4127276" y="2436280"/>
            <a:ext cx="4146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Delivers pull request to approve</a:t>
            </a:r>
            <a:endParaRPr lang="en-PH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3902299" y="2835273"/>
            <a:ext cx="4224270" cy="1091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rot="20812057">
            <a:off x="3949899" y="2972538"/>
            <a:ext cx="441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Approves and merges or rejects pull request</a:t>
            </a:r>
            <a:endParaRPr lang="en-PH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519707" y="4482811"/>
            <a:ext cx="6381076" cy="1968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 rot="998933">
            <a:off x="4334596" y="5685756"/>
            <a:ext cx="453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Updates codebase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24494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sources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241465"/>
          </a:xfrm>
        </p:spPr>
        <p:txBody>
          <a:bodyPr>
            <a:normAutofit/>
          </a:bodyPr>
          <a:lstStyle/>
          <a:p>
            <a:r>
              <a:rPr lang="en-PH" dirty="0">
                <a:hlinkClick r:id="rId2"/>
              </a:rPr>
              <a:t>https://digitalogy.co/blog/top-open-source-software-examples</a:t>
            </a:r>
            <a:r>
              <a:rPr lang="en-PH" dirty="0" smtClean="0">
                <a:hlinkClick r:id="rId2"/>
              </a:rPr>
              <a:t>/</a:t>
            </a:r>
          </a:p>
          <a:p>
            <a:r>
              <a:rPr lang="en-PH" dirty="0">
                <a:hlinkClick r:id="rId2"/>
              </a:rPr>
              <a:t>https://objectcomputing.com/resources/business-insights/5-reasons-to-transition-to-open-source</a:t>
            </a:r>
            <a:endParaRPr lang="en-PH" dirty="0">
              <a:hlinkClick r:id="rId2"/>
            </a:endParaRPr>
          </a:p>
          <a:p>
            <a:r>
              <a:rPr lang="en-PH" dirty="0" smtClean="0">
                <a:hlinkClick r:id="rId2"/>
              </a:rPr>
              <a:t>https</a:t>
            </a:r>
            <a:r>
              <a:rPr lang="en-PH" dirty="0">
                <a:hlinkClick r:id="rId2"/>
              </a:rPr>
              <a:t>://</a:t>
            </a:r>
            <a:r>
              <a:rPr lang="en-PH" dirty="0" smtClean="0">
                <a:hlinkClick r:id="rId2"/>
              </a:rPr>
              <a:t>opensource.com/resources/what-open-source</a:t>
            </a:r>
            <a:endParaRPr lang="en-PH" dirty="0" smtClean="0"/>
          </a:p>
          <a:p>
            <a:r>
              <a:rPr lang="en-PH" dirty="0">
                <a:hlinkClick r:id="rId3"/>
              </a:rPr>
              <a:t>https://</a:t>
            </a:r>
            <a:r>
              <a:rPr lang="en-PH" dirty="0" smtClean="0">
                <a:hlinkClick r:id="rId3"/>
              </a:rPr>
              <a:t>www.rocket.chat/blog/open-source-software-advantages</a:t>
            </a:r>
            <a:endParaRPr lang="en-PH" dirty="0" smtClean="0"/>
          </a:p>
          <a:p>
            <a:r>
              <a:rPr lang="en-PH" dirty="0">
                <a:hlinkClick r:id="rId4"/>
              </a:rPr>
              <a:t>https://</a:t>
            </a:r>
            <a:r>
              <a:rPr lang="en-PH" dirty="0" smtClean="0">
                <a:hlinkClick r:id="rId4"/>
              </a:rPr>
              <a:t>www.youtube.com/watch?v=8lGpZkjnkt4</a:t>
            </a:r>
            <a:endParaRPr lang="en-PH" dirty="0" smtClean="0"/>
          </a:p>
          <a:p>
            <a:r>
              <a:rPr lang="en-PH" dirty="0">
                <a:hlinkClick r:id="rId5"/>
              </a:rPr>
              <a:t>https://</a:t>
            </a:r>
            <a:r>
              <a:rPr lang="en-PH" dirty="0" smtClean="0">
                <a:hlinkClick r:id="rId5"/>
              </a:rPr>
              <a:t>www.youtube.com/watch?v=PVD1LNDxOnc</a:t>
            </a:r>
            <a:endParaRPr lang="en-PH" dirty="0" smtClean="0"/>
          </a:p>
          <a:p>
            <a:pPr marL="0" indent="0">
              <a:buNone/>
            </a:pPr>
            <a:endParaRPr lang="en-PH" dirty="0" smtClean="0"/>
          </a:p>
          <a:p>
            <a:endParaRPr lang="en-PH" dirty="0" smtClean="0"/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00012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540</TotalTime>
  <Words>133</Words>
  <Application>Microsoft Office PowerPoint</Application>
  <PresentationFormat>Widescreen</PresentationFormat>
  <Paragraphs>44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Trebuchet MS</vt:lpstr>
      <vt:lpstr>Tw Cen MT</vt:lpstr>
      <vt:lpstr>Circuit</vt:lpstr>
      <vt:lpstr>Open-source software</vt:lpstr>
      <vt:lpstr>Open-source software</vt:lpstr>
      <vt:lpstr>Open-source software</vt:lpstr>
      <vt:lpstr>benefits</vt:lpstr>
      <vt:lpstr>ADOPTION IN ENTERPRISE</vt:lpstr>
      <vt:lpstr>Open-source software development</vt:lpstr>
      <vt:lpstr>Open-source software development</vt:lpstr>
      <vt:lpstr>sources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Open-source software</dc:title>
  <dc:creator>Windows User</dc:creator>
  <cp:lastModifiedBy>Windows User</cp:lastModifiedBy>
  <cp:revision>30</cp:revision>
  <dcterms:created xsi:type="dcterms:W3CDTF">2024-03-09T06:47:58Z</dcterms:created>
  <dcterms:modified xsi:type="dcterms:W3CDTF">2024-03-16T07:37:34Z</dcterms:modified>
</cp:coreProperties>
</file>